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61" r:id="rId7"/>
    <p:sldId id="283" r:id="rId8"/>
    <p:sldId id="269" r:id="rId9"/>
    <p:sldId id="279" r:id="rId10"/>
    <p:sldId id="280" r:id="rId11"/>
    <p:sldId id="281" r:id="rId12"/>
    <p:sldId id="282" r:id="rId13"/>
    <p:sldId id="270" r:id="rId14"/>
    <p:sldId id="277" r:id="rId15"/>
    <p:sldId id="264" r:id="rId16"/>
    <p:sldId id="265" r:id="rId17"/>
    <p:sldId id="266" r:id="rId18"/>
    <p:sldId id="272" r:id="rId19"/>
    <p:sldId id="267" r:id="rId2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6347" autoAdjust="0"/>
  </p:normalViewPr>
  <p:slideViewPr>
    <p:cSldViewPr snapToGrid="0">
      <p:cViewPr>
        <p:scale>
          <a:sx n="66" d="100"/>
          <a:sy n="66" d="100"/>
        </p:scale>
        <p:origin x="2232" y="48"/>
      </p:cViewPr>
      <p:guideLst/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39" d="100"/>
          <a:sy n="39" d="100"/>
        </p:scale>
        <p:origin x="24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76727-1DE5-461D-A758-13A25B61533A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6203A-8AEE-4755-A301-C444BFC742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640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021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375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761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6865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6599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8794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74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328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190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2401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704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447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812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355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417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742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133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808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656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5CF56-3B8B-42B6-A095-F21E60D1E9A4}" type="datetimeFigureOut">
              <a:rPr lang="cs-CZ" smtClean="0"/>
              <a:t>18.05.2017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0624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01148" y="2120543"/>
            <a:ext cx="9144000" cy="2387600"/>
          </a:xfrm>
        </p:spPr>
        <p:txBody>
          <a:bodyPr/>
          <a:lstStyle/>
          <a:p>
            <a:pPr algn="l"/>
            <a:r>
              <a:rPr lang="cs-CZ" b="1" i="1" dirty="0"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rPr>
              <a:t>Pokladní a fakturační</a:t>
            </a:r>
            <a:br>
              <a:rPr lang="cs-CZ" b="1" i="1" dirty="0"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cs-CZ" b="1" i="1" dirty="0"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rPr>
              <a:t>systém</a:t>
            </a:r>
          </a:p>
        </p:txBody>
      </p:sp>
      <p:sp>
        <p:nvSpPr>
          <p:cNvPr id="4" name="Podnadpis 3"/>
          <p:cNvSpPr>
            <a:spLocks noGrp="1"/>
          </p:cNvSpPr>
          <p:nvPr>
            <p:ph type="subTitle" idx="1"/>
          </p:nvPr>
        </p:nvSpPr>
        <p:spPr>
          <a:xfrm>
            <a:off x="901148" y="4987676"/>
            <a:ext cx="9144000" cy="551508"/>
          </a:xfrm>
        </p:spPr>
        <p:txBody>
          <a:bodyPr/>
          <a:lstStyle/>
          <a:p>
            <a:pPr algn="l"/>
            <a:r>
              <a:rPr lang="cs-CZ" dirty="0"/>
              <a:t>David Duong</a:t>
            </a:r>
          </a:p>
        </p:txBody>
      </p:sp>
    </p:spTree>
    <p:extLst>
      <p:ext uri="{BB962C8B-B14F-4D97-AF65-F5344CB8AC3E}">
        <p14:creationId xmlns:p14="http://schemas.microsoft.com/office/powerpoint/2010/main" val="280036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 descr="Obsah obrázku interiér&#10;&#10;Popis vygenerován s vysokou mírou spolehlivost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7" t="2816" r="35740" b="460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Skupina 3"/>
          <p:cNvGrpSpPr/>
          <p:nvPr/>
        </p:nvGrpSpPr>
        <p:grpSpPr>
          <a:xfrm>
            <a:off x="13808528" y="2756696"/>
            <a:ext cx="5867400" cy="3035295"/>
            <a:chOff x="5486400" y="2216554"/>
            <a:chExt cx="5867400" cy="3035295"/>
          </a:xfrm>
        </p:grpSpPr>
        <p:pic>
          <p:nvPicPr>
            <p:cNvPr id="5" name="Picture 2" descr="Výsledek obrázku pro raspberry p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19" b="99718" l="3163" r="95714">
                          <a14:foregroundMark x1="3204" y1="60767" x2="11694" y2="66065"/>
                          <a14:foregroundMark x1="12776" y1="58681" x2="5826" y2="61330"/>
                          <a14:foregroundMark x1="85518" y1="39515" x2="95755" y2="29820"/>
                          <a14:foregroundMark x1="74865" y1="21815" x2="77445" y2="5919"/>
                          <a14:foregroundMark x1="73325" y1="15333" x2="70287" y2="10598"/>
                          <a14:foregroundMark x1="30212" y1="86133" x2="46317" y2="90361"/>
                          <a14:foregroundMark x1="46317" y1="90361" x2="48731" y2="87317"/>
                          <a14:foregroundMark x1="37828" y1="93799" x2="45027" y2="93517"/>
                          <a14:foregroundMark x1="40449" y1="96449" x2="42197" y2="99718"/>
                          <a14:backgroundMark x1="46775" y1="99436" x2="43071" y2="99718"/>
                          <a14:backgroundMark x1="44569" y1="99098" x2="43945" y2="99718"/>
                          <a14:backgroundMark x1="37828" y1="99436" x2="42613" y2="99718"/>
                          <a14:backgroundMark x1="99001" y1="38670" x2="99251" y2="409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100" y="2216554"/>
              <a:ext cx="4111700" cy="3035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Přímá spojnice se šipkou 5"/>
            <p:cNvCxnSpPr/>
            <p:nvPr/>
          </p:nvCxnSpPr>
          <p:spPr>
            <a:xfrm flipH="1">
              <a:off x="5486400" y="4171043"/>
              <a:ext cx="1003300" cy="0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13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 descr="Obsah obrázku interiér&#10;&#10;Popis vygenerován s vysokou mírou spolehlivost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2" t="57248" r="149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Skupina 4"/>
          <p:cNvGrpSpPr/>
          <p:nvPr/>
        </p:nvGrpSpPr>
        <p:grpSpPr>
          <a:xfrm>
            <a:off x="5312228" y="2756696"/>
            <a:ext cx="5867400" cy="3035295"/>
            <a:chOff x="5486400" y="2216554"/>
            <a:chExt cx="5867400" cy="3035295"/>
          </a:xfrm>
        </p:grpSpPr>
        <p:pic>
          <p:nvPicPr>
            <p:cNvPr id="6" name="Picture 2" descr="Výsledek obrázku pro raspberry p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19" b="99718" l="3163" r="95714">
                          <a14:foregroundMark x1="3204" y1="60767" x2="11694" y2="66065"/>
                          <a14:foregroundMark x1="12776" y1="58681" x2="5826" y2="61330"/>
                          <a14:foregroundMark x1="85518" y1="39515" x2="95755" y2="29820"/>
                          <a14:foregroundMark x1="74865" y1="21815" x2="77445" y2="5919"/>
                          <a14:foregroundMark x1="73325" y1="15333" x2="70287" y2="10598"/>
                          <a14:foregroundMark x1="30212" y1="86133" x2="46317" y2="90361"/>
                          <a14:foregroundMark x1="46317" y1="90361" x2="48731" y2="87317"/>
                          <a14:foregroundMark x1="37828" y1="93799" x2="45027" y2="93517"/>
                          <a14:foregroundMark x1="40449" y1="96449" x2="42197" y2="99718"/>
                          <a14:backgroundMark x1="46775" y1="99436" x2="43071" y2="99718"/>
                          <a14:backgroundMark x1="44569" y1="99098" x2="43945" y2="99718"/>
                          <a14:backgroundMark x1="37828" y1="99436" x2="42613" y2="99718"/>
                          <a14:backgroundMark x1="99001" y1="38670" x2="99251" y2="409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100" y="2216554"/>
              <a:ext cx="4111700" cy="3035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Přímá spojnice se šipkou 6"/>
            <p:cNvCxnSpPr/>
            <p:nvPr/>
          </p:nvCxnSpPr>
          <p:spPr>
            <a:xfrm flipH="1">
              <a:off x="5486400" y="4171043"/>
              <a:ext cx="1003300" cy="0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4963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 descr="Obsah obrázku interiér&#10;&#10;Popis vygenerován s vysokou mírou spolehlivosti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Nadpis 1"/>
          <p:cNvSpPr txBox="1">
            <a:spLocks/>
          </p:cNvSpPr>
          <p:nvPr/>
        </p:nvSpPr>
        <p:spPr>
          <a:xfrm>
            <a:off x="838200" y="27828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cs-CZ" b="1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4840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Obrázek 5" descr="Obsah obrázku budova, interiér&#10;&#10;Popis vygenerován s velmi vysokou mírou spolehlivost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b="93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Nadpis 1"/>
          <p:cNvSpPr txBox="1">
            <a:spLocks/>
          </p:cNvSpPr>
          <p:nvPr/>
        </p:nvSpPr>
        <p:spPr>
          <a:xfrm>
            <a:off x="609600" y="5205825"/>
            <a:ext cx="9144000" cy="114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6000" b="1" i="1" dirty="0">
                <a:solidFill>
                  <a:srgbClr val="FFFFFF"/>
                </a:solidFill>
                <a:effectLst>
                  <a:outerShdw blurRad="393700" dist="127000" dir="5400000" algn="t" rotWithShape="0">
                    <a:prstClr val="black">
                      <a:alpha val="83000"/>
                    </a:prstClr>
                  </a:outerShdw>
                </a:effectLst>
              </a:rPr>
              <a:t>Obchod č. 1</a:t>
            </a:r>
            <a:endParaRPr lang="en-US" sz="6000" b="1" i="1" dirty="0">
              <a:solidFill>
                <a:srgbClr val="FFFFFF"/>
              </a:solidFill>
              <a:effectLst>
                <a:outerShdw blurRad="393700" dist="127000" dir="5400000" algn="t" rotWithShape="0">
                  <a:prstClr val="black">
                    <a:alpha val="83000"/>
                  </a:prstClr>
                </a:outerShdw>
              </a:effectLst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32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76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Obrázek 5" descr="Obsah obrázku budova, interiér&#10;&#10;Popis vygenerován s velmi vysokou mírou spolehlivost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b="93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Nadpis 1"/>
          <p:cNvSpPr txBox="1">
            <a:spLocks/>
          </p:cNvSpPr>
          <p:nvPr/>
        </p:nvSpPr>
        <p:spPr>
          <a:xfrm>
            <a:off x="609600" y="5205825"/>
            <a:ext cx="9144000" cy="114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6000" b="1" i="1" dirty="0">
                <a:solidFill>
                  <a:srgbClr val="FFFFFF"/>
                </a:solidFill>
                <a:effectLst>
                  <a:outerShdw blurRad="393700" dist="127000" dir="5400000" algn="t" rotWithShape="0">
                    <a:prstClr val="black">
                      <a:alpha val="83000"/>
                    </a:prstClr>
                  </a:outerShdw>
                </a:effectLst>
              </a:rPr>
              <a:t>Obchod č. 1</a:t>
            </a:r>
            <a:endParaRPr lang="en-US" sz="6000" b="1" i="1" dirty="0">
              <a:solidFill>
                <a:srgbClr val="FFFFFF"/>
              </a:solidFill>
              <a:effectLst>
                <a:outerShdw blurRad="393700" dist="127000" dir="5400000" algn="t" rotWithShape="0">
                  <a:prstClr val="black">
                    <a:alpha val="83000"/>
                  </a:prstClr>
                </a:outerShdw>
              </a:effectLst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Nadpis 1"/>
          <p:cNvSpPr txBox="1">
            <a:spLocks/>
          </p:cNvSpPr>
          <p:nvPr/>
        </p:nvSpPr>
        <p:spPr>
          <a:xfrm>
            <a:off x="609600" y="5205825"/>
            <a:ext cx="9144000" cy="114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6000" b="1" i="1" dirty="0">
                <a:solidFill>
                  <a:srgbClr val="FFFFFF"/>
                </a:solidFill>
              </a:rPr>
              <a:t>Obchod č. 2</a:t>
            </a:r>
            <a:endParaRPr lang="en-US" sz="6000" b="1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900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145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s-CZ" sz="6000" b="1" i="1" dirty="0">
                <a:solidFill>
                  <a:srgbClr val="FFFFFF"/>
                </a:solidFill>
              </a:rPr>
              <a:t>Technické specifikace</a:t>
            </a:r>
            <a:endParaRPr lang="en-US" sz="6000" b="1" i="1" dirty="0">
              <a:solidFill>
                <a:srgbClr val="FFFFFF"/>
              </a:solidFill>
            </a:endParaRPr>
          </a:p>
        </p:txBody>
      </p:sp>
      <p:sp>
        <p:nvSpPr>
          <p:cNvPr id="5" name="Zástupný symbol pro obsah 2"/>
          <p:cNvSpPr txBox="1">
            <a:spLocks/>
          </p:cNvSpPr>
          <p:nvPr/>
        </p:nvSpPr>
        <p:spPr>
          <a:xfrm>
            <a:off x="838200" y="2292259"/>
            <a:ext cx="6251917" cy="351692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cs-CZ" dirty="0"/>
              <a:t>Webová aplikace </a:t>
            </a:r>
          </a:p>
          <a:p>
            <a:pPr>
              <a:lnSpc>
                <a:spcPct val="100000"/>
              </a:lnSpc>
            </a:pPr>
            <a:r>
              <a:rPr lang="cs-CZ" dirty="0"/>
              <a:t>Provoz server + klienti nebo i samostatně</a:t>
            </a:r>
          </a:p>
          <a:p>
            <a:pPr>
              <a:lnSpc>
                <a:spcPct val="100000"/>
              </a:lnSpc>
            </a:pPr>
            <a:r>
              <a:rPr lang="cs-CZ" dirty="0"/>
              <a:t>Server řídí vše – odesílání EET i tisk</a:t>
            </a:r>
          </a:p>
          <a:p>
            <a:pPr>
              <a:lnSpc>
                <a:spcPct val="100000"/>
              </a:lnSpc>
            </a:pPr>
            <a:r>
              <a:rPr lang="cs-CZ" dirty="0"/>
              <a:t>Vlastní Android aplikace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77" y="2808591"/>
            <a:ext cx="3880228" cy="248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2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145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s-CZ" sz="6000" b="1" i="1" dirty="0">
                <a:solidFill>
                  <a:srgbClr val="FFFFFF"/>
                </a:solidFill>
              </a:rPr>
              <a:t>Technologie</a:t>
            </a:r>
            <a:endParaRPr lang="en-US" sz="6000" b="1" i="1" dirty="0">
              <a:solidFill>
                <a:srgbClr val="FFFFFF"/>
              </a:solidFill>
            </a:endParaRPr>
          </a:p>
        </p:txBody>
      </p:sp>
      <p:sp>
        <p:nvSpPr>
          <p:cNvPr id="5" name="Zástupný symbol pro obsah 2"/>
          <p:cNvSpPr txBox="1">
            <a:spLocks/>
          </p:cNvSpPr>
          <p:nvPr/>
        </p:nvSpPr>
        <p:spPr>
          <a:xfrm>
            <a:off x="838200" y="2518117"/>
            <a:ext cx="10261209" cy="320743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cs-CZ" sz="2400" dirty="0"/>
              <a:t>ES6 JavaScript (trocha Javy, Pythonu)</a:t>
            </a:r>
          </a:p>
          <a:p>
            <a:pPr>
              <a:lnSpc>
                <a:spcPct val="100000"/>
              </a:lnSpc>
            </a:pPr>
            <a:r>
              <a:rPr lang="cs-CZ" sz="2400" dirty="0" err="1"/>
              <a:t>React</a:t>
            </a:r>
            <a:r>
              <a:rPr lang="cs-CZ" sz="2400" dirty="0"/>
              <a:t> + </a:t>
            </a:r>
            <a:r>
              <a:rPr lang="cs-CZ" sz="2400" dirty="0" err="1"/>
              <a:t>Redux</a:t>
            </a:r>
            <a:r>
              <a:rPr lang="cs-CZ" sz="2400" dirty="0"/>
              <a:t> – testovací ráj (Jest)</a:t>
            </a:r>
          </a:p>
          <a:p>
            <a:pPr>
              <a:lnSpc>
                <a:spcPct val="100000"/>
              </a:lnSpc>
            </a:pPr>
            <a:r>
              <a:rPr lang="cs-CZ" sz="2400" dirty="0" err="1"/>
              <a:t>NodeJS</a:t>
            </a:r>
            <a:r>
              <a:rPr lang="cs-CZ" sz="2400" dirty="0"/>
              <a:t> na straně serveru</a:t>
            </a:r>
          </a:p>
          <a:p>
            <a:pPr>
              <a:lnSpc>
                <a:spcPct val="100000"/>
              </a:lnSpc>
            </a:pPr>
            <a:r>
              <a:rPr lang="cs-CZ" sz="2400" dirty="0"/>
              <a:t>SOAP pro odesílání EET</a:t>
            </a:r>
          </a:p>
          <a:p>
            <a:pPr>
              <a:lnSpc>
                <a:spcPct val="100000"/>
              </a:lnSpc>
            </a:pPr>
            <a:r>
              <a:rPr lang="cs-CZ" sz="2400" dirty="0" err="1"/>
              <a:t>mDNS</a:t>
            </a:r>
            <a:r>
              <a:rPr lang="cs-CZ" sz="2400" dirty="0"/>
              <a:t> pro detekci serverů</a:t>
            </a:r>
          </a:p>
          <a:p>
            <a:pPr>
              <a:lnSpc>
                <a:spcPct val="100000"/>
              </a:lnSpc>
            </a:pPr>
            <a:r>
              <a:rPr lang="cs-CZ" sz="2400" dirty="0"/>
              <a:t>Přímá komunikace s tiskárnou – FD</a:t>
            </a:r>
          </a:p>
          <a:p>
            <a:pPr>
              <a:lnSpc>
                <a:spcPct val="100000"/>
              </a:lnSpc>
            </a:pPr>
            <a:r>
              <a:rPr lang="cs-CZ" sz="2400" dirty="0"/>
              <a:t>pm2 a vlastní dashboard pro správu serverů</a:t>
            </a:r>
          </a:p>
        </p:txBody>
      </p:sp>
      <p:pic>
        <p:nvPicPr>
          <p:cNvPr id="3074" name="Picture 2" descr="Výsledek obrázku pro JavaScript all the th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20" y="269308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2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145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s-CZ" sz="6000" b="1" i="1" dirty="0">
                <a:solidFill>
                  <a:srgbClr val="FFFFFF"/>
                </a:solidFill>
              </a:rPr>
              <a:t>Technologie – Android</a:t>
            </a:r>
            <a:endParaRPr lang="en-US" sz="6000" b="1" i="1" dirty="0">
              <a:solidFill>
                <a:srgbClr val="FFFFFF"/>
              </a:solidFill>
            </a:endParaRPr>
          </a:p>
        </p:txBody>
      </p:sp>
      <p:sp>
        <p:nvSpPr>
          <p:cNvPr id="5" name="Zástupný symbol pro obsah 2"/>
          <p:cNvSpPr txBox="1">
            <a:spLocks/>
          </p:cNvSpPr>
          <p:nvPr/>
        </p:nvSpPr>
        <p:spPr>
          <a:xfrm>
            <a:off x="838200" y="2700997"/>
            <a:ext cx="10261209" cy="275726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cs-CZ" dirty="0"/>
              <a:t>Projekt </a:t>
            </a:r>
            <a:r>
              <a:rPr lang="cs-CZ" dirty="0" err="1"/>
              <a:t>Termux</a:t>
            </a:r>
            <a:r>
              <a:rPr lang="cs-CZ" dirty="0"/>
              <a:t> (GPL)</a:t>
            </a:r>
          </a:p>
          <a:p>
            <a:pPr lvl="1">
              <a:lnSpc>
                <a:spcPct val="100000"/>
              </a:lnSpc>
            </a:pPr>
            <a:r>
              <a:rPr lang="cs-CZ" dirty="0"/>
              <a:t>Emulátor terminálu pro Android</a:t>
            </a:r>
          </a:p>
          <a:p>
            <a:pPr lvl="1">
              <a:lnSpc>
                <a:spcPct val="100000"/>
              </a:lnSpc>
            </a:pPr>
            <a:r>
              <a:rPr lang="cs-CZ" dirty="0"/>
              <a:t>Vlastní </a:t>
            </a:r>
            <a:r>
              <a:rPr lang="cs-CZ" dirty="0" err="1"/>
              <a:t>repozitář</a:t>
            </a:r>
            <a:r>
              <a:rPr lang="cs-CZ" dirty="0"/>
              <a:t> </a:t>
            </a:r>
            <a:r>
              <a:rPr lang="cs-CZ" dirty="0" err="1"/>
              <a:t>apt-get</a:t>
            </a:r>
            <a:r>
              <a:rPr lang="cs-CZ" dirty="0"/>
              <a:t> + přichystané Linux balíčky</a:t>
            </a:r>
          </a:p>
          <a:p>
            <a:pPr lvl="1">
              <a:lnSpc>
                <a:spcPct val="100000"/>
              </a:lnSpc>
            </a:pPr>
            <a:r>
              <a:rPr lang="cs-CZ" dirty="0"/>
              <a:t>→ mohu spouštět Linux aplikace na Androidu</a:t>
            </a:r>
          </a:p>
          <a:p>
            <a:pPr lvl="1">
              <a:lnSpc>
                <a:spcPct val="100000"/>
              </a:lnSpc>
            </a:pP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Po integraci: kód pro Android = kód pro PC</a:t>
            </a:r>
          </a:p>
        </p:txBody>
      </p:sp>
      <p:pic>
        <p:nvPicPr>
          <p:cNvPr id="1026" name="Picture 2" descr="Výsledek obrázku pro ter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017" y="2394224"/>
            <a:ext cx="3322083" cy="653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74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Nadpis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92" y="569351"/>
            <a:ext cx="8026032" cy="51562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862" y="1248750"/>
            <a:ext cx="7327449" cy="4749273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53" y="1903529"/>
            <a:ext cx="7021848" cy="4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2782860"/>
            <a:ext cx="10515600" cy="1325563"/>
          </a:xfrm>
        </p:spPr>
        <p:txBody>
          <a:bodyPr/>
          <a:lstStyle/>
          <a:p>
            <a:pPr algn="ctr"/>
            <a:r>
              <a:rPr lang="cs-CZ" b="1" i="1" dirty="0"/>
              <a:t>Děkuji Vám za pozornost</a:t>
            </a:r>
          </a:p>
        </p:txBody>
      </p:sp>
    </p:spTree>
    <p:extLst>
      <p:ext uri="{BB962C8B-B14F-4D97-AF65-F5344CB8AC3E}">
        <p14:creationId xmlns:p14="http://schemas.microsoft.com/office/powerpoint/2010/main" val="372371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VI_035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41282" y="2957031"/>
            <a:ext cx="9309435" cy="1325563"/>
          </a:xfrm>
        </p:spPr>
        <p:txBody>
          <a:bodyPr/>
          <a:lstStyle/>
          <a:p>
            <a:pPr algn="ctr"/>
            <a:r>
              <a:rPr lang="cs-CZ" b="1" i="1" dirty="0"/>
              <a:t>Vytvořit něco, co by lidé používali</a:t>
            </a:r>
            <a:br>
              <a:rPr lang="cs-CZ" b="1" i="1" dirty="0"/>
            </a:br>
            <a:endParaRPr lang="cs-CZ" b="1" i="1" dirty="0"/>
          </a:p>
        </p:txBody>
      </p:sp>
    </p:spTree>
    <p:extLst>
      <p:ext uri="{BB962C8B-B14F-4D97-AF65-F5344CB8AC3E}">
        <p14:creationId xmlns:p14="http://schemas.microsoft.com/office/powerpoint/2010/main" val="315059416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i="1" dirty="0"/>
              <a:t>Motivace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6845"/>
            <a:ext cx="6045412" cy="3297497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87" y="2151234"/>
            <a:ext cx="5172810" cy="343134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346" y="3106506"/>
            <a:ext cx="6792132" cy="3396066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977283"/>
            <a:ext cx="47625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7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Výsledek obrázku pro Andrej Babiš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2" b="3122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Andrej Babiš</a:t>
            </a:r>
          </a:p>
        </p:txBody>
      </p:sp>
    </p:spTree>
    <p:extLst>
      <p:ext uri="{BB962C8B-B14F-4D97-AF65-F5344CB8AC3E}">
        <p14:creationId xmlns:p14="http://schemas.microsoft.com/office/powerpoint/2010/main" val="2427279791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Výsledek obrázku pro Andrej Babiš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2" b="3122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145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 dirty="0">
                <a:solidFill>
                  <a:srgbClr val="FFFFFF"/>
                </a:solidFill>
              </a:rPr>
              <a:t>Andrej </a:t>
            </a:r>
            <a:r>
              <a:rPr lang="en-US" sz="6000" b="1" i="1" dirty="0" err="1">
                <a:solidFill>
                  <a:srgbClr val="FFFFFF"/>
                </a:solidFill>
              </a:rPr>
              <a:t>Babiš</a:t>
            </a:r>
            <a:endParaRPr lang="en-US" sz="6000" b="1" i="1" dirty="0">
              <a:solidFill>
                <a:srgbClr val="FFFFFF"/>
              </a:solidFill>
            </a:endParaRPr>
          </a:p>
        </p:txBody>
      </p:sp>
      <p:sp>
        <p:nvSpPr>
          <p:cNvPr id="5" name="Zástupný symbol pro obsah 2"/>
          <p:cNvSpPr txBox="1">
            <a:spLocks/>
          </p:cNvSpPr>
          <p:nvPr/>
        </p:nvSpPr>
        <p:spPr>
          <a:xfrm>
            <a:off x="838200" y="2700997"/>
            <a:ext cx="10515600" cy="275726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cs-CZ" dirty="0"/>
              <a:t>Zákon o EET: 13. dubna 2016</a:t>
            </a:r>
          </a:p>
          <a:p>
            <a:pPr>
              <a:lnSpc>
                <a:spcPct val="200000"/>
              </a:lnSpc>
            </a:pPr>
            <a:r>
              <a:rPr lang="cs-CZ" dirty="0"/>
              <a:t>De facto všichni hledají novou pokladnu</a:t>
            </a:r>
          </a:p>
          <a:p>
            <a:pPr>
              <a:lnSpc>
                <a:spcPct val="200000"/>
              </a:lnSpc>
            </a:pPr>
            <a:r>
              <a:rPr lang="cs-CZ" dirty="0"/>
              <a:t>Mnoho řešení na trhu – všechny zbytečně drahé</a:t>
            </a:r>
          </a:p>
        </p:txBody>
      </p:sp>
    </p:spTree>
    <p:extLst>
      <p:ext uri="{BB962C8B-B14F-4D97-AF65-F5344CB8AC3E}">
        <p14:creationId xmlns:p14="http://schemas.microsoft.com/office/powerpoint/2010/main" val="331699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278286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cs-CZ" sz="3600" b="1" i="1" dirty="0"/>
              <a:t>Když ti to nevyhovuje,</a:t>
            </a:r>
            <a:br>
              <a:rPr lang="cs-CZ" b="1" i="1" dirty="0"/>
            </a:br>
            <a:r>
              <a:rPr lang="cs-CZ" sz="8000" b="1" i="1" dirty="0"/>
              <a:t>postav si to sám</a:t>
            </a:r>
          </a:p>
        </p:txBody>
      </p:sp>
    </p:spTree>
    <p:extLst>
      <p:ext uri="{BB962C8B-B14F-4D97-AF65-F5344CB8AC3E}">
        <p14:creationId xmlns:p14="http://schemas.microsoft.com/office/powerpoint/2010/main" val="313768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interiér&#10;&#10;Popis vygenerován s vysokou mírou spolehlivosti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8" t="243" r="36467" b="-243"/>
          <a:stretch/>
        </p:blipFill>
        <p:spPr>
          <a:xfrm>
            <a:off x="5399314" y="16641"/>
            <a:ext cx="6792685" cy="6858000"/>
          </a:xfrm>
          <a:prstGeom prst="rect">
            <a:avLst/>
          </a:prstGeom>
        </p:spPr>
      </p:pic>
      <p:sp>
        <p:nvSpPr>
          <p:cNvPr id="4" name="Nadpis 1"/>
          <p:cNvSpPr txBox="1">
            <a:spLocks/>
          </p:cNvSpPr>
          <p:nvPr/>
        </p:nvSpPr>
        <p:spPr>
          <a:xfrm>
            <a:off x="794657" y="880609"/>
            <a:ext cx="38644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b="1" i="1" dirty="0"/>
              <a:t>Hardware</a:t>
            </a:r>
          </a:p>
        </p:txBody>
      </p:sp>
      <p:sp>
        <p:nvSpPr>
          <p:cNvPr id="6" name="Zástupný symbol pro obsah 2"/>
          <p:cNvSpPr txBox="1">
            <a:spLocks/>
          </p:cNvSpPr>
          <p:nvPr/>
        </p:nvSpPr>
        <p:spPr>
          <a:xfrm>
            <a:off x="794657" y="2206172"/>
            <a:ext cx="3651466" cy="37854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 dirty="0"/>
              <a:t>Minimální požadavky:</a:t>
            </a:r>
          </a:p>
          <a:p>
            <a:pPr lvl="1"/>
            <a:r>
              <a:rPr lang="cs-CZ" sz="1800" dirty="0"/>
              <a:t>Tablet</a:t>
            </a:r>
          </a:p>
          <a:p>
            <a:pPr lvl="1"/>
            <a:r>
              <a:rPr lang="cs-CZ" sz="1800" dirty="0"/>
              <a:t>Tiskárna </a:t>
            </a:r>
          </a:p>
          <a:p>
            <a:pPr lvl="1"/>
            <a:endParaRPr lang="cs-CZ" sz="1800" dirty="0"/>
          </a:p>
          <a:p>
            <a:r>
              <a:rPr lang="cs-CZ" sz="1800" dirty="0"/>
              <a:t>Příslušenství</a:t>
            </a:r>
          </a:p>
          <a:p>
            <a:pPr lvl="1"/>
            <a:r>
              <a:rPr lang="cs-CZ" sz="1800" dirty="0"/>
              <a:t>Pokladní display</a:t>
            </a:r>
          </a:p>
          <a:p>
            <a:pPr lvl="1"/>
            <a:r>
              <a:rPr lang="cs-CZ" sz="1800" dirty="0"/>
              <a:t>Pokladní zásuvka</a:t>
            </a:r>
          </a:p>
          <a:p>
            <a:pPr lvl="1"/>
            <a:r>
              <a:rPr lang="cs-CZ" sz="1800" dirty="0"/>
              <a:t>Řídící server </a:t>
            </a:r>
          </a:p>
          <a:p>
            <a:endParaRPr lang="cs-CZ" sz="1800" dirty="0"/>
          </a:p>
        </p:txBody>
      </p:sp>
    </p:spTree>
    <p:extLst>
      <p:ext uri="{BB962C8B-B14F-4D97-AF65-F5344CB8AC3E}">
        <p14:creationId xmlns:p14="http://schemas.microsoft.com/office/powerpoint/2010/main" val="1373412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 descr="Obsah obrázku interiér&#10;&#10;Popis vygenerován s vysokou mírou spolehlivost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9182" r="45398" b="62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43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 descr="Obsah obrázku interiér&#10;&#10;Popis vygenerován s vysokou mírou spolehlivost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9925" r="19339" b="24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33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lastní 6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1040</TotalTime>
  <Words>183</Words>
  <Application>Microsoft Office PowerPoint</Application>
  <PresentationFormat>Širokoúhlá obrazovka</PresentationFormat>
  <Paragraphs>52</Paragraphs>
  <Slides>19</Slides>
  <Notes>8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4" baseType="lpstr">
      <vt:lpstr>Arial</vt:lpstr>
      <vt:lpstr>Calibri</vt:lpstr>
      <vt:lpstr>Open Sans</vt:lpstr>
      <vt:lpstr>Open Sans Extrabold</vt:lpstr>
      <vt:lpstr>Motiv Office</vt:lpstr>
      <vt:lpstr>Pokladní a fakturační systém</vt:lpstr>
      <vt:lpstr>Vytvořit něco, co by lidé používali </vt:lpstr>
      <vt:lpstr>Motivace</vt:lpstr>
      <vt:lpstr>Andrej Babiš</vt:lpstr>
      <vt:lpstr>Andrej Babiš</vt:lpstr>
      <vt:lpstr>Když ti to nevyhovuje, postav si to sám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Technické specifikace</vt:lpstr>
      <vt:lpstr>Technologie</vt:lpstr>
      <vt:lpstr>Technologie – Android</vt:lpstr>
      <vt:lpstr>Prezentace aplikace PowerPoint</vt:lpstr>
      <vt:lpstr>Děkuji Vám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Pokladní a fakturační systém</dc:title>
  <dc:creator>David Duong</dc:creator>
  <cp:lastModifiedBy>David Duong</cp:lastModifiedBy>
  <cp:revision>37</cp:revision>
  <dcterms:created xsi:type="dcterms:W3CDTF">2017-04-24T20:39:59Z</dcterms:created>
  <dcterms:modified xsi:type="dcterms:W3CDTF">2017-05-18T17:40:28Z</dcterms:modified>
</cp:coreProperties>
</file>